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69" r:id="rId2"/>
    <p:sldId id="257" r:id="rId3"/>
    <p:sldId id="288" r:id="rId4"/>
    <p:sldId id="258" r:id="rId5"/>
    <p:sldId id="268" r:id="rId6"/>
    <p:sldId id="267" r:id="rId7"/>
    <p:sldId id="286" r:id="rId8"/>
    <p:sldId id="287" r:id="rId9"/>
    <p:sldId id="302" r:id="rId10"/>
    <p:sldId id="303" r:id="rId11"/>
    <p:sldId id="306" r:id="rId12"/>
    <p:sldId id="301" r:id="rId13"/>
    <p:sldId id="296" r:id="rId14"/>
    <p:sldId id="310" r:id="rId15"/>
    <p:sldId id="311" r:id="rId16"/>
    <p:sldId id="312" r:id="rId17"/>
    <p:sldId id="313" r:id="rId18"/>
    <p:sldId id="314" r:id="rId19"/>
    <p:sldId id="299" r:id="rId20"/>
    <p:sldId id="307" r:id="rId21"/>
    <p:sldId id="281" r:id="rId22"/>
    <p:sldId id="278" r:id="rId23"/>
    <p:sldId id="309" r:id="rId24"/>
    <p:sldId id="315" r:id="rId25"/>
    <p:sldId id="276" r:id="rId26"/>
    <p:sldId id="277" r:id="rId27"/>
  </p:sldIdLst>
  <p:sldSz cx="12192000" cy="6858000"/>
  <p:notesSz cx="6858000" cy="9144000"/>
  <p:embeddedFontLst>
    <p:embeddedFont>
      <p:font typeface="나눔바른고딕" panose="020B0600000101010101" charset="-127"/>
      <p:regular r:id="rId29"/>
      <p:bold r:id="rId30"/>
    </p:embeddedFont>
    <p:embeddedFont>
      <p:font typeface="나눔고딕 ExtraBold" panose="020B0600000101010101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나눔고딕" panose="020D0604000000000000" pitchFamily="50" charset="-127"/>
      <p:regular r:id="rId34"/>
      <p:bold r:id="rId35"/>
    </p:embeddedFont>
  </p:embeddedFontLst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 userDrawn="1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085"/>
    <a:srgbClr val="4472C4"/>
    <a:srgbClr val="00A651"/>
    <a:srgbClr val="F3785D"/>
    <a:srgbClr val="F26645"/>
    <a:srgbClr val="42658F"/>
    <a:srgbClr val="1A253E"/>
    <a:srgbClr val="6F9542"/>
    <a:srgbClr val="388397"/>
    <a:srgbClr val="EC9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9630" autoAdjust="0"/>
  </p:normalViewPr>
  <p:slideViewPr>
    <p:cSldViewPr snapToGrid="0" showGuides="1">
      <p:cViewPr varScale="1">
        <p:scale>
          <a:sx n="65" d="100"/>
          <a:sy n="65" d="100"/>
        </p:scale>
        <p:origin x="906" y="60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34F258D6-71C9-4765-B961-5AC938956FE9}" type="datetimeFigureOut">
              <a:rPr lang="ko-KR" altLang="en-US" smtClean="0"/>
              <a:pPr/>
              <a:t>2017-09-27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0126CC17-2EFD-4FBA-8A04-5407A857273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50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나눔고딕 ExtraBold" panose="020D0904000000000000" pitchFamily="50" charset="-127"/>
        <a:ea typeface="나눔고딕 ExtraBold" panose="020D0904000000000000" pitchFamily="50" charset="-127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나눔고딕 ExtraBold" panose="020D0904000000000000" pitchFamily="50" charset="-127"/>
        <a:ea typeface="나눔고딕 ExtraBold" panose="020D0904000000000000" pitchFamily="50" charset="-127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나눔고딕 ExtraBold" panose="020D0904000000000000" pitchFamily="50" charset="-127"/>
        <a:ea typeface="나눔고딕 ExtraBold" panose="020D0904000000000000" pitchFamily="50" charset="-127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나눔고딕 ExtraBold" panose="020D0904000000000000" pitchFamily="50" charset="-127"/>
        <a:ea typeface="나눔고딕 ExtraBold" panose="020D0904000000000000" pitchFamily="50" charset="-127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나눔고딕 ExtraBold" panose="020D0904000000000000" pitchFamily="50" charset="-127"/>
        <a:ea typeface="나눔고딕 ExtraBold" panose="020D0904000000000000" pitchFamily="50" charset="-127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065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024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849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377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859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660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49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95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852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기대 효과입니다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081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1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609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526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9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41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863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40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131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6CC17-2EFD-4FBA-8A04-5407A8572730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69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04322-1C9C-40C6-8CB3-41C3C236FD7B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B543F-5F5B-4A30-A174-D0F54AD44523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BB4B-429B-4C5F-9723-5136E5FFD58B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7167D-8E07-4E91-A880-FF674030BD6D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rcRect t="52903" r="12696"/>
          <a:stretch/>
        </p:blipFill>
        <p:spPr>
          <a:xfrm>
            <a:off x="5439055" y="6241479"/>
            <a:ext cx="1313890" cy="4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1003-46C2-47A8-A859-F7C4D20D30C5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9A7AD-B2C5-451A-B52E-5A19342DA6CA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26AA-3BD4-4DB5-88D6-95EDFAFBCDD2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D5FFA-5F11-42A6-AB26-A9A3EEB6BD59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AB3-F708-442C-B7DC-3BF8C7387109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444B3-BF42-4082-A45C-00D714072A17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7" indent="0">
              <a:buNone/>
              <a:defRPr sz="2000"/>
            </a:lvl4pPr>
            <a:lvl5pPr marL="1828837" indent="0">
              <a:buNone/>
              <a:defRPr sz="2000"/>
            </a:lvl5pPr>
            <a:lvl6pPr marL="2286046" indent="0">
              <a:buNone/>
              <a:defRPr sz="2000"/>
            </a:lvl6pPr>
            <a:lvl7pPr marL="2743255" indent="0">
              <a:buNone/>
              <a:defRPr sz="2000"/>
            </a:lvl7pPr>
            <a:lvl8pPr marL="3200464" indent="0">
              <a:buNone/>
              <a:defRPr sz="2000"/>
            </a:lvl8pPr>
            <a:lvl9pPr marL="3657673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6AB93-3D9A-4820-85D4-8D1CD20B3FED}" type="datetime1">
              <a:rPr lang="ko-KR" altLang="en-US" smtClean="0"/>
              <a:t>2017-09-27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18576266-4E49-4013-A7A9-33202B6DF6FD}" type="datetime1">
              <a:rPr lang="ko-KR" altLang="en-US" smtClean="0"/>
              <a:pPr/>
              <a:t>2017-09-27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18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5" indent="-228605" algn="l" defTabSz="914418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1pPr>
      <a:lvl2pPr marL="685814" indent="-228605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2pPr>
      <a:lvl3pPr marL="1143023" indent="-228605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3pPr>
      <a:lvl4pPr marL="1600232" indent="-228605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4pPr>
      <a:lvl5pPr marL="2057441" indent="-228605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5pPr>
      <a:lvl6pPr marL="2514650" indent="-228605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aw.go.kr/lsBylInfoPLinkR.do?lsiSeq=192906&amp;lsNm=%EC%9E%A5%EC%95%A0%EC%9D%B8%EB%B3%B5%EC%A7%80%EB%B2%95%20%EC%8B%9C%ED%96%89%EA%B7%9C%EC%B9%99&amp;bylNo=0001&amp;bylBrNo=00&amp;bylCls=BE&amp;bylEfYd=&amp;bylEfYdYn=Y" TargetMode="External"/><Relationship Id="rId3" Type="http://schemas.openxmlformats.org/officeDocument/2006/relationships/hyperlink" Target="http://news.chosun.com/site/data/html_dir/2016/01/25/2016012502561.html?outlink=facebook" TargetMode="External"/><Relationship Id="rId7" Type="http://schemas.openxmlformats.org/officeDocument/2006/relationships/hyperlink" Target="http://kosis.kr/statHtml/statHtml.do?orgId=117&amp;tblId=DT_11732S0115&amp;vw_cd=MT_OTITLE&amp;list_id=117_11732_10_002_04&amp;seqNo=&amp;lang_mode=ko&amp;language=kor&amp;obj_var_id=&amp;itm_id=&amp;conn_path=K2" TargetMode="External"/><Relationship Id="rId12" Type="http://schemas.openxmlformats.org/officeDocument/2006/relationships/hyperlink" Target="https://www.data.go.kr/dataset/15000424/openapi.do" TargetMode="External"/><Relationship Id="rId2" Type="http://schemas.openxmlformats.org/officeDocument/2006/relationships/hyperlink" Target="http://www.msip.go.kr/web/msipContents/contentsView.do?cateId=mssw44&amp;artId=1341538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ohw.go.kr/front_new/jb/sjb1101vw.jsp?SEQ=112&amp;MENU_ID=03320101&amp;page=1&amp;PAR_MENU_ID=03" TargetMode="External"/><Relationship Id="rId11" Type="http://schemas.openxmlformats.org/officeDocument/2006/relationships/hyperlink" Target="https://www.data.go.kr/dataset/15000175/openapi.do" TargetMode="External"/><Relationship Id="rId5" Type="http://schemas.openxmlformats.org/officeDocument/2006/relationships/hyperlink" Target="http://kosis.kr/common/meta_onedepth.jsp?vwcd=MT_OTITLE&amp;listid=117_11732" TargetMode="External"/><Relationship Id="rId10" Type="http://schemas.openxmlformats.org/officeDocument/2006/relationships/hyperlink" Target="http://www.ohmynews.com/NWS_Web/View/at_pg.aspx?CNTN_CD=A0002023135" TargetMode="External"/><Relationship Id="rId4" Type="http://schemas.openxmlformats.org/officeDocument/2006/relationships/hyperlink" Target="http://www.gbis.go.kr/" TargetMode="External"/><Relationship Id="rId9" Type="http://schemas.openxmlformats.org/officeDocument/2006/relationships/hyperlink" Target="http://www.cowalknews.co.kr/news/articleView.html?idxno=15019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02899" y="2186519"/>
            <a:ext cx="694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시각장애인</a:t>
            </a:r>
            <a:r>
              <a:rPr lang="ko-KR" altLang="en-US" sz="4000" spc="-150" dirty="0" smtClean="0">
                <a:solidFill>
                  <a:srgbClr val="7776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위한 </a:t>
            </a:r>
            <a:r>
              <a:rPr lang="ko-KR" altLang="en-US" sz="4000" spc="-15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알림 </a:t>
            </a:r>
            <a:r>
              <a:rPr lang="ko-KR" altLang="en-US" sz="4000" spc="-150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</a:t>
            </a:r>
            <a:endParaRPr lang="ko-KR" altLang="en-US" sz="4000" spc="-15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5031"/>
              </p:ext>
            </p:extLst>
          </p:nvPr>
        </p:nvGraphicFramePr>
        <p:xfrm>
          <a:off x="4160237" y="3690506"/>
          <a:ext cx="443434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과목</a:t>
                      </a:r>
                      <a:endParaRPr lang="ko-KR" altLang="en-US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 err="1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졸업설계</a:t>
                      </a:r>
                      <a:r>
                        <a:rPr lang="en-US" altLang="ko-KR" sz="180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Ⅱ</a:t>
                      </a:r>
                      <a:endParaRPr lang="ko-KR" altLang="en-US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지도 교수</a:t>
                      </a:r>
                      <a:endParaRPr lang="ko-KR" altLang="en-US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정구철 교수님</a:t>
                      </a:r>
                      <a:endParaRPr lang="en-US" altLang="ko-KR" sz="1800" b="0" spc="-150" dirty="0" smtClean="0">
                        <a:solidFill>
                          <a:srgbClr val="77767A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팀   이름</a:t>
                      </a:r>
                      <a:endParaRPr lang="ko-KR" altLang="en-US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Hello</a:t>
                      </a:r>
                      <a:r>
                        <a:rPr lang="en-US" altLang="ko-KR" sz="1800" b="0" spc="-150" baseline="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Bus</a:t>
                      </a:r>
                      <a:endParaRPr lang="en-US" altLang="ko-KR" sz="1800" b="0" spc="-150" dirty="0" smtClean="0">
                        <a:solidFill>
                          <a:srgbClr val="77767A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팀  구성</a:t>
                      </a:r>
                      <a:endParaRPr lang="ko-KR" altLang="en-US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2014136070    </a:t>
                      </a:r>
                      <a:r>
                        <a:rPr lang="ko-KR" altLang="en-US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송 재 윤</a:t>
                      </a:r>
                      <a:endParaRPr lang="en-US" altLang="ko-KR" sz="1800" b="0" spc="-150" dirty="0" smtClean="0">
                        <a:solidFill>
                          <a:srgbClr val="77767A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2014136109    </a:t>
                      </a:r>
                      <a:r>
                        <a:rPr lang="ko-KR" altLang="en-US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신 경 서</a:t>
                      </a:r>
                      <a:endParaRPr lang="en-US" altLang="ko-KR" sz="1800" b="0" spc="-150" dirty="0" smtClean="0">
                        <a:solidFill>
                          <a:srgbClr val="77767A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발표일</a:t>
                      </a:r>
                      <a:endParaRPr lang="ko-KR" altLang="en-US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150" dirty="0" smtClean="0">
                          <a:solidFill>
                            <a:srgbClr val="77767A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2017.09.27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02899" y="2799019"/>
            <a:ext cx="694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7776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- 2017</a:t>
            </a:r>
            <a:r>
              <a:rPr lang="ko-KR" altLang="en-US" sz="2400" spc="-150" dirty="0" smtClean="0">
                <a:solidFill>
                  <a:srgbClr val="7776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년도 </a:t>
            </a:r>
            <a:r>
              <a:rPr lang="en-US" altLang="ko-KR" sz="2400" spc="-150" dirty="0">
                <a:solidFill>
                  <a:srgbClr val="7776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400" spc="-150" dirty="0" smtClean="0">
                <a:solidFill>
                  <a:srgbClr val="7776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학기 졸업 설계</a:t>
            </a:r>
            <a:r>
              <a:rPr lang="en-US" altLang="ko-KR" sz="2400" spc="-150" dirty="0" smtClean="0">
                <a:solidFill>
                  <a:srgbClr val="7776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 </a:t>
            </a:r>
            <a:r>
              <a:rPr lang="ko-KR" altLang="en-US" sz="2400" spc="-150" dirty="0" err="1" smtClean="0">
                <a:solidFill>
                  <a:srgbClr val="7776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최종발표</a:t>
            </a:r>
            <a:r>
              <a:rPr lang="ko-KR" altLang="en-US" sz="2400" spc="-150" dirty="0" smtClean="0">
                <a:solidFill>
                  <a:srgbClr val="7776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pc="-150" dirty="0" smtClean="0">
                <a:solidFill>
                  <a:srgbClr val="7776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ko-KR" altLang="en-US" sz="2400" spc="-15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89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04223" y="670156"/>
            <a:ext cx="2583554" cy="612909"/>
            <a:chOff x="4804223" y="670156"/>
            <a:chExt cx="2583554" cy="612909"/>
          </a:xfrm>
        </p:grpSpPr>
        <p:sp>
          <p:nvSpPr>
            <p:cNvPr id="8" name="TextBox 7"/>
            <p:cNvSpPr txBox="1"/>
            <p:nvPr/>
          </p:nvSpPr>
          <p:spPr>
            <a:xfrm>
              <a:off x="4804223" y="670156"/>
              <a:ext cx="25835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구성도</a:t>
              </a:r>
              <a:endPara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5741668" y="1283065"/>
              <a:ext cx="708664" cy="0"/>
            </a:xfrm>
            <a:prstGeom prst="line">
              <a:avLst/>
            </a:prstGeom>
            <a:ln w="3810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382528" y="1903081"/>
            <a:ext cx="9772403" cy="3659311"/>
            <a:chOff x="1382528" y="1903081"/>
            <a:chExt cx="9772403" cy="3659311"/>
          </a:xfrm>
        </p:grpSpPr>
        <p:sp>
          <p:nvSpPr>
            <p:cNvPr id="48" name="TextBox 47"/>
            <p:cNvSpPr txBox="1"/>
            <p:nvPr/>
          </p:nvSpPr>
          <p:spPr>
            <a:xfrm>
              <a:off x="7187178" y="3208355"/>
              <a:ext cx="39677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/>
                <a:t>다음 정류소에 요청된 운전자의 </a:t>
              </a:r>
              <a:endParaRPr lang="en-US" altLang="ko-KR" sz="2000" dirty="0" smtClean="0"/>
            </a:p>
            <a:p>
              <a:r>
                <a:rPr lang="ko-KR" altLang="en-US" sz="2000" dirty="0" smtClean="0"/>
                <a:t>버스 노선 탑승 요청 수를 받아옴</a:t>
              </a:r>
              <a:endParaRPr lang="ko-KR" altLang="en-US" sz="20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4318" y="2986652"/>
              <a:ext cx="25058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/>
                <a:t>해당 정류소와</a:t>
              </a:r>
              <a:endParaRPr lang="en-US" altLang="ko-KR" sz="2000" dirty="0" smtClean="0"/>
            </a:p>
            <a:p>
              <a:pPr algn="ctr"/>
              <a:r>
                <a:rPr lang="ko-KR" altLang="en-US" sz="2000" dirty="0" smtClean="0"/>
                <a:t>버스 노선 번호의</a:t>
              </a:r>
              <a:endParaRPr lang="en-US" altLang="ko-KR" sz="2000" dirty="0" smtClean="0"/>
            </a:p>
            <a:p>
              <a:pPr algn="ctr"/>
              <a:r>
                <a:rPr lang="ko-KR" altLang="en-US" sz="2000" dirty="0" smtClean="0"/>
                <a:t>알림 요청 수 카운트</a:t>
              </a:r>
              <a:endParaRPr lang="ko-KR" altLang="en-US" sz="2000" dirty="0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382528" y="1903081"/>
              <a:ext cx="9426945" cy="1219201"/>
              <a:chOff x="1431555" y="1903081"/>
              <a:chExt cx="9426945" cy="1219201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1431555" y="2283821"/>
                <a:ext cx="9426945" cy="451205"/>
                <a:chOff x="1420958" y="2592181"/>
                <a:chExt cx="8716076" cy="583325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1420958" y="2592181"/>
                  <a:ext cx="1316421" cy="583325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b="1" dirty="0" smtClean="0">
                      <a:solidFill>
                        <a:schemeClr val="tx1"/>
                      </a:solidFill>
                    </a:rPr>
                    <a:t>탑승자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모서리가 둥근 직사각형 53"/>
                <p:cNvSpPr/>
                <p:nvPr/>
              </p:nvSpPr>
              <p:spPr>
                <a:xfrm>
                  <a:off x="8820613" y="2592181"/>
                  <a:ext cx="1316421" cy="58332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b="1" dirty="0" smtClean="0">
                      <a:solidFill>
                        <a:schemeClr val="tx1"/>
                      </a:solidFill>
                    </a:rPr>
                    <a:t>운전자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직선 화살표 연결선 59"/>
                <p:cNvCxnSpPr>
                  <a:stCxn id="10244" idx="3"/>
                  <a:endCxn id="54" idx="1"/>
                </p:cNvCxnSpPr>
                <p:nvPr/>
              </p:nvCxnSpPr>
              <p:spPr>
                <a:xfrm flipV="1">
                  <a:off x="7432040" y="2883843"/>
                  <a:ext cx="1388573" cy="4213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/>
                <p:cNvCxnSpPr>
                  <a:stCxn id="52" idx="3"/>
                  <a:endCxn id="10244" idx="1"/>
                </p:cNvCxnSpPr>
                <p:nvPr/>
              </p:nvCxnSpPr>
              <p:spPr>
                <a:xfrm>
                  <a:off x="2737380" y="2883844"/>
                  <a:ext cx="1388572" cy="4212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244" name="Picture 4" descr="firebase database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60" t="16506" r="10240" b="16147"/>
              <a:stretch/>
            </p:blipFill>
            <p:spPr bwMode="auto">
              <a:xfrm>
                <a:off x="4357164" y="1903081"/>
                <a:ext cx="3575727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2" name="그룹 61"/>
            <p:cNvGrpSpPr/>
            <p:nvPr/>
          </p:nvGrpSpPr>
          <p:grpSpPr>
            <a:xfrm>
              <a:off x="3463356" y="4475645"/>
              <a:ext cx="5265288" cy="1086747"/>
              <a:chOff x="3787047" y="4475645"/>
              <a:chExt cx="5265288" cy="1086747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237587" y="4656658"/>
                <a:ext cx="43642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2000" b="1" dirty="0" smtClean="0"/>
                  <a:t>탑승 요청 </a:t>
                </a:r>
                <a:r>
                  <a:rPr lang="en-US" altLang="ko-KR" sz="2000" dirty="0" smtClean="0"/>
                  <a:t>	</a:t>
                </a:r>
                <a:br>
                  <a:rPr lang="en-US" altLang="ko-KR" sz="2000" dirty="0" smtClean="0"/>
                </a:br>
                <a:r>
                  <a:rPr lang="en-US" altLang="ko-KR" sz="2000" dirty="0" smtClean="0"/>
                  <a:t>: </a:t>
                </a:r>
                <a:r>
                  <a:rPr lang="ko-KR" altLang="en-US" sz="2000" dirty="0" smtClean="0"/>
                  <a:t>정류소 </a:t>
                </a:r>
                <a:r>
                  <a:rPr lang="en-US" altLang="ko-KR" sz="2000" dirty="0" smtClean="0"/>
                  <a:t>ID, </a:t>
                </a:r>
                <a:r>
                  <a:rPr lang="ko-KR" altLang="en-US" sz="2000" dirty="0" smtClean="0"/>
                  <a:t>노선 </a:t>
                </a:r>
                <a:r>
                  <a:rPr lang="en-US" altLang="ko-KR" sz="2000" dirty="0" smtClean="0"/>
                  <a:t>ID, </a:t>
                </a:r>
                <a:r>
                  <a:rPr lang="ko-KR" altLang="en-US" sz="2000" dirty="0" smtClean="0"/>
                  <a:t>탑승 요청 수</a:t>
                </a:r>
                <a:endParaRPr lang="en-US" altLang="ko-KR" sz="2000" dirty="0" smtClean="0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3787047" y="4475645"/>
                <a:ext cx="5265288" cy="1086747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240" name="직선 연결선 10239"/>
            <p:cNvCxnSpPr>
              <a:stCxn id="10244" idx="2"/>
              <a:endCxn id="42" idx="0"/>
            </p:cNvCxnSpPr>
            <p:nvPr/>
          </p:nvCxnSpPr>
          <p:spPr>
            <a:xfrm flipH="1">
              <a:off x="6096000" y="3122282"/>
              <a:ext cx="1" cy="1353363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90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37485" y="3136613"/>
            <a:ext cx="671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제공 기능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001187" y="3721388"/>
            <a:ext cx="212130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69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80569" y="1475070"/>
            <a:ext cx="2189340" cy="646331"/>
            <a:chOff x="1596485" y="1639654"/>
            <a:chExt cx="2189340" cy="646331"/>
          </a:xfrm>
        </p:grpSpPr>
        <p:sp>
          <p:nvSpPr>
            <p:cNvPr id="41" name="TextBox 40"/>
            <p:cNvSpPr txBox="1"/>
            <p:nvPr/>
          </p:nvSpPr>
          <p:spPr>
            <a:xfrm>
              <a:off x="2340117" y="1735868"/>
              <a:ext cx="1445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시작 화면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96485" y="1639654"/>
              <a:ext cx="81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16A08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00</a:t>
              </a:r>
              <a:endParaRPr lang="ko-KR" altLang="en-US" sz="3600" dirty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909797" y="670155"/>
            <a:ext cx="437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 장애인 화면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승객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11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75" y="2217615"/>
            <a:ext cx="2333711" cy="41488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29" y="2203827"/>
            <a:ext cx="2330422" cy="41429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38" y="2203827"/>
            <a:ext cx="2328039" cy="41387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25396" y="2217615"/>
            <a:ext cx="1213659" cy="4757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677840" y="175206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회원정보 변경 스위치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56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99566" y="1567402"/>
            <a:ext cx="223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번호 검색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0569" y="1475070"/>
            <a:ext cx="76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dirty="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09797" y="670155"/>
            <a:ext cx="437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 장애인 화면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승객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87" y="2041377"/>
            <a:ext cx="2632556" cy="46800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59220"/>
            <a:ext cx="2642537" cy="46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7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99566" y="1567402"/>
            <a:ext cx="282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정류장 명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번호 검색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0569" y="1475070"/>
            <a:ext cx="76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dirty="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09797" y="670155"/>
            <a:ext cx="437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 장애인 화면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탑승자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13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61" y="2061644"/>
            <a:ext cx="2621156" cy="46598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358" y="2061644"/>
            <a:ext cx="2631346" cy="46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12332" y="1567402"/>
            <a:ext cx="1753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주변 정류소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0569" y="1475070"/>
            <a:ext cx="76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dirty="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09797" y="670155"/>
            <a:ext cx="437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 장애인 화면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탑승자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14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50" y="2075232"/>
            <a:ext cx="2551499" cy="45359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03" y="2028572"/>
            <a:ext cx="2577745" cy="4582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32" y="2075233"/>
            <a:ext cx="2564620" cy="45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25247" y="1567402"/>
            <a:ext cx="1753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즐겨 찾기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0569" y="1475070"/>
            <a:ext cx="76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dirty="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09797" y="670155"/>
            <a:ext cx="437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 장애인 화면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탑승자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15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72" y="2029068"/>
            <a:ext cx="2653093" cy="45764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05" y="2029068"/>
            <a:ext cx="2650568" cy="45764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36" y="1999310"/>
            <a:ext cx="2590996" cy="46062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17073" y="2867100"/>
            <a:ext cx="643604" cy="3158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01997" y="4902133"/>
            <a:ext cx="643604" cy="3158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2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25247" y="1567402"/>
            <a:ext cx="1753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탑승 알림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0569" y="1475070"/>
            <a:ext cx="76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R" altLang="en-US" sz="3600" dirty="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09797" y="670155"/>
            <a:ext cx="437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 장애인 화면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탑승자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16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689" y="2031434"/>
            <a:ext cx="2627638" cy="46713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27" y="2031434"/>
            <a:ext cx="2619226" cy="46564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84" y="2031434"/>
            <a:ext cx="2627638" cy="46713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617756" y="3575662"/>
            <a:ext cx="2416334" cy="60128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62197" y="4111227"/>
            <a:ext cx="676152" cy="37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25247" y="1567402"/>
            <a:ext cx="1753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도착 알림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0569" y="1475070"/>
            <a:ext cx="76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R" altLang="en-US" sz="3600" dirty="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09797" y="670155"/>
            <a:ext cx="437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 장애인 화면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탑승자</a:t>
            </a:r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17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761" y="2121401"/>
            <a:ext cx="2539840" cy="4515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16" y="2121401"/>
            <a:ext cx="2539839" cy="45152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722774" y="2809702"/>
            <a:ext cx="2416334" cy="60128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33859" y="5263529"/>
            <a:ext cx="676152" cy="37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51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운전자 화면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80568" y="1475070"/>
            <a:ext cx="5148285" cy="646331"/>
            <a:chOff x="1596485" y="1639654"/>
            <a:chExt cx="3417439" cy="646331"/>
          </a:xfrm>
        </p:grpSpPr>
        <p:sp>
          <p:nvSpPr>
            <p:cNvPr id="41" name="TextBox 40"/>
            <p:cNvSpPr txBox="1"/>
            <p:nvPr/>
          </p:nvSpPr>
          <p:spPr>
            <a:xfrm>
              <a:off x="2100673" y="1731986"/>
              <a:ext cx="2913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버스 탑승 알림 요청을 받았을 때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96485" y="1639654"/>
              <a:ext cx="81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16A08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07</a:t>
              </a:r>
              <a:endParaRPr lang="ko-KR" altLang="en-US" sz="3600" dirty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18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99" y="2097012"/>
            <a:ext cx="2589358" cy="46033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92" y="2097012"/>
            <a:ext cx="2566122" cy="45619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60" y="2121399"/>
            <a:ext cx="2564023" cy="45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5836512" y="1565194"/>
            <a:ext cx="0" cy="869723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5732206" y="2537519"/>
            <a:ext cx="208612" cy="203772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732206" y="3289456"/>
            <a:ext cx="208612" cy="203772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32205" y="4107891"/>
            <a:ext cx="208612" cy="203772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732206" y="4905956"/>
            <a:ext cx="208612" cy="203772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836512" y="2833522"/>
            <a:ext cx="0" cy="360109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836512" y="3618708"/>
            <a:ext cx="0" cy="360109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836511" y="4446710"/>
            <a:ext cx="0" cy="360109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47887" y="2466442"/>
            <a:ext cx="3383897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17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작품 선정 배경</a:t>
            </a:r>
            <a:endParaRPr lang="ko-KR" altLang="en-US" sz="2117" b="1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47887" y="3182278"/>
            <a:ext cx="3454017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17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  <a:endParaRPr lang="en-US" altLang="ko-KR" sz="2117" b="1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47890" y="4000713"/>
            <a:ext cx="2868290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17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 기능</a:t>
            </a:r>
            <a:endParaRPr lang="ko-KR" altLang="en-US" sz="2117" b="1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7890" y="5596789"/>
            <a:ext cx="2868290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17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ko-KR" altLang="en-US" sz="2117" b="1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74389" y="1323135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87" y="1456472"/>
            <a:ext cx="712250" cy="50276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5734980" y="5706740"/>
            <a:ext cx="208612" cy="203772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1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839285" y="5247494"/>
            <a:ext cx="0" cy="360109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47890" y="4778354"/>
            <a:ext cx="2868290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17" b="1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ko-KR" altLang="en-US" sz="2117" b="1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37485" y="3136613"/>
            <a:ext cx="671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 효과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119381" y="3721388"/>
            <a:ext cx="1928462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2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804223" y="670156"/>
            <a:ext cx="2583554" cy="612909"/>
            <a:chOff x="4804223" y="670156"/>
            <a:chExt cx="2583554" cy="612909"/>
          </a:xfrm>
        </p:grpSpPr>
        <p:sp>
          <p:nvSpPr>
            <p:cNvPr id="24" name="TextBox 23"/>
            <p:cNvSpPr txBox="1"/>
            <p:nvPr/>
          </p:nvSpPr>
          <p:spPr>
            <a:xfrm>
              <a:off x="4804223" y="670156"/>
              <a:ext cx="25835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기대 효과</a:t>
              </a:r>
              <a:endPara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5741668" y="1283065"/>
              <a:ext cx="708664" cy="0"/>
            </a:xfrm>
            <a:prstGeom prst="line">
              <a:avLst/>
            </a:prstGeom>
            <a:ln w="3810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079087" y="1915651"/>
            <a:ext cx="163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시각장애인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9086" y="3295136"/>
            <a:ext cx="163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운전기사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0326" y="4730098"/>
            <a:ext cx="163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버스회사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80326" y="2294851"/>
            <a:ext cx="9325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이용 편의성과 접근성이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증대된다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교통 약자인 시각 장애인의 권리를 찾는 것에 도움이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된다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0675" y="3729349"/>
            <a:ext cx="9490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정당한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편의에 대한 사상이 고취되면서 의식수준이 높아지는 것을 기대할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돌발 상황에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 대응능력이 향상되고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안전 운행이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유도될 수 있다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0675" y="5185523"/>
            <a:ext cx="944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회사 이미지가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개선되고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버스이용승객이 증가할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돌발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상황 발생에 대한 관리 및 대응 능력이 더욱 증가할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609">
                        <a14:foregroundMark x1="46875" y1="50391" x2="46875" y2="50391"/>
                        <a14:foregroundMark x1="41016" y1="58203" x2="41016" y2="58203"/>
                        <a14:foregroundMark x1="24609" y1="47266" x2="24609" y2="47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12" y="1900893"/>
            <a:ext cx="991487" cy="99148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6" y="3188094"/>
            <a:ext cx="1210540" cy="122050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4704311"/>
            <a:ext cx="1209300" cy="1219253"/>
          </a:xfrm>
          <a:prstGeom prst="rect">
            <a:avLst/>
          </a:prstGeom>
        </p:spPr>
      </p:pic>
      <p:sp>
        <p:nvSpPr>
          <p:cNvPr id="1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42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6133" y="579679"/>
            <a:ext cx="1663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참고자료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08000" y="1164454"/>
            <a:ext cx="1439333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000" y="1339654"/>
            <a:ext cx="1121727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2016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디지털정보격차 실태조사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미래창조과학부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2017,    </a:t>
            </a:r>
            <a:r>
              <a:rPr lang="en-US" altLang="ko-KR" sz="1400" u="sng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</a:t>
            </a:r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://www.msip.go.kr/web/msipContents/contentsView.do?cateId=mssw44&amp;artId=1341538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김인순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권영숙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이규일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안성준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이영환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“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장애인 등의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버스이용 활성화 방안에 관한 연구”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재활복지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Journal of Rehabilitation Research, 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pp.265-291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2012.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 latinLnBrk="0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 서울버스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http://news.chosun.com/site/data/html_dir/2016/01/25/2016012502561.html?outlink=facebook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경기버스정보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정보 안내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 </a:t>
            </a:r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http://www.gbis.go.kr/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[5]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통계청 장애인 실태조사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400" u="sng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5"/>
              </a:rPr>
              <a:t>http</a:t>
            </a:r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5"/>
              </a:rPr>
              <a:t>://kosis.kr/common/meta_onedepth.jsp?vwcd=MT_OTITLE&amp;listid=117_11732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[6]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보건복지부 장애인 실태조사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400" u="sng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6"/>
              </a:rPr>
              <a:t>http</a:t>
            </a:r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6"/>
              </a:rPr>
              <a:t>://www.mohw.go.kr/front_new/jb/sjb1101vw.jsp?SEQ=112&amp;MENU_ID=03320101&amp;page=1&amp;PAR_MENU_ID=03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[7]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통계청 정보통신기기 사용률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7"/>
              </a:rPr>
              <a:t>http://kosis.kr/statHtml/statHtml.do?orgId=117&amp;tblId=DT_11732S0115&amp;vw_cd=MT_OTITLE&amp;list_id=117_11732_10_002_04&amp;seqNo=&amp;lang_mode=ko&amp;language=kor&amp;obj_var_id=&amp;itm_id=&amp;conn_path=K2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[8]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통계청 등록 장애인수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7"/>
              </a:rPr>
              <a:t>http://kosis.kr/statHtml/statHtml.do?orgId=117&amp;tblId=DT_11732S0115&amp;vw_cd=MT_OTITLE&amp;list_id=117_11732_10_002_04&amp;seqNo=&amp;lang_mode=ko&amp;language=kor&amp;obj_var_id=&amp;itm_id=&amp;conn_path=K2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[9]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장애인복지법 시행규칙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8"/>
              </a:rPr>
              <a:t>http://www.law.go.kr/lsBylInfoPLinkR.do?lsiSeq=192906&amp;lsNm=%EC%9E%A5%EC%95%A0%EC%9D%B8%EB%B3%B5%EC%A7%80%EB%B2%95%20%EC%8B%9C%ED%96%89%EA%B7%9C%EC%B9%99&amp;bylNo=0001&amp;bylBrNo=00&amp;bylCls=BE&amp;bylEfYd=&amp;bylEfYdYn=Y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[10]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시각장애인 대중교통의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현주소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400" u="sng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9"/>
              </a:rPr>
              <a:t>http</a:t>
            </a:r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9"/>
              </a:rPr>
              <a:t>://www.cowalknews.co.kr/news/articleView.html?idxno=15019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[11] “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장애인들은 느낌으로 안다고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?”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참을 수 없다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400" u="sng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10"/>
              </a:rPr>
              <a:t>http</a:t>
            </a:r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10"/>
              </a:rPr>
              <a:t>://www.ohmynews.com/NWS_Web/View/at_pg.aspx?CNTN_CD=A0002023135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[12]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버스도착정보조회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11"/>
              </a:rPr>
              <a:t>https://www.data.go.kr/dataset/15000175/openapi.do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base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[13]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정류소조회서비스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12"/>
              </a:rPr>
              <a:t>https://www.data.go.kr/dataset/15000424/openapi.do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3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37485" y="3136613"/>
            <a:ext cx="671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696755" y="3695700"/>
            <a:ext cx="857483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예시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37485" y="3136613"/>
            <a:ext cx="671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771164" y="3695700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12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37485" y="3136613"/>
            <a:ext cx="671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15467" y="3695700"/>
            <a:ext cx="18288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22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37485" y="3136613"/>
            <a:ext cx="671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작품 선정 배경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33182" y="3721388"/>
            <a:ext cx="1795286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29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666658" y="1794660"/>
            <a:ext cx="10858685" cy="4447313"/>
            <a:chOff x="38779" y="1883149"/>
            <a:chExt cx="10858685" cy="4447313"/>
          </a:xfrm>
        </p:grpSpPr>
        <p:grpSp>
          <p:nvGrpSpPr>
            <p:cNvPr id="37" name="그룹 36"/>
            <p:cNvGrpSpPr/>
            <p:nvPr/>
          </p:nvGrpSpPr>
          <p:grpSpPr>
            <a:xfrm>
              <a:off x="5568884" y="1883149"/>
              <a:ext cx="4840304" cy="2845826"/>
              <a:chOff x="1639435" y="3379248"/>
              <a:chExt cx="4840304" cy="2845826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9435" y="3379248"/>
                <a:ext cx="4693509" cy="787912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6230" y="4336395"/>
                <a:ext cx="4693509" cy="1888679"/>
              </a:xfrm>
              <a:prstGeom prst="rect">
                <a:avLst/>
              </a:prstGeom>
            </p:spPr>
          </p:pic>
        </p:grpSp>
        <p:grpSp>
          <p:nvGrpSpPr>
            <p:cNvPr id="35" name="그룹 34"/>
            <p:cNvGrpSpPr/>
            <p:nvPr/>
          </p:nvGrpSpPr>
          <p:grpSpPr>
            <a:xfrm>
              <a:off x="636861" y="2010926"/>
              <a:ext cx="4829693" cy="4319536"/>
              <a:chOff x="1031844" y="2053512"/>
              <a:chExt cx="4829693" cy="4319536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8028" y="3778079"/>
                <a:ext cx="4693509" cy="259496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1844" y="2053512"/>
                <a:ext cx="4693510" cy="631800"/>
              </a:xfrm>
              <a:prstGeom prst="rect">
                <a:avLst/>
              </a:prstGeom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38779" y="2642926"/>
              <a:ext cx="10858685" cy="3687536"/>
              <a:chOff x="176463" y="2642926"/>
              <a:chExt cx="10858685" cy="3687536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176463" y="2653302"/>
                <a:ext cx="5676900" cy="3363260"/>
                <a:chOff x="-716787" y="2661540"/>
                <a:chExt cx="5676900" cy="3363260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716787" y="2661540"/>
                  <a:ext cx="5676900" cy="140017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716787" y="4061916"/>
                  <a:ext cx="5676900" cy="196288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20" name="그룹 19"/>
              <p:cNvGrpSpPr/>
              <p:nvPr/>
            </p:nvGrpSpPr>
            <p:grpSpPr>
              <a:xfrm>
                <a:off x="5081332" y="2642926"/>
                <a:ext cx="5953816" cy="3687536"/>
                <a:chOff x="3355645" y="3068505"/>
                <a:chExt cx="6735774" cy="4039539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9"/>
                <a:srcRect b="59749"/>
                <a:stretch/>
              </p:blipFill>
              <p:spPr>
                <a:xfrm>
                  <a:off x="3357244" y="3068505"/>
                  <a:ext cx="6734175" cy="8302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57244" y="3869105"/>
                  <a:ext cx="6734175" cy="88582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55645" y="4755369"/>
                  <a:ext cx="6724650" cy="235267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804223" y="670156"/>
            <a:ext cx="2583554" cy="612909"/>
            <a:chOff x="4804223" y="670156"/>
            <a:chExt cx="2583554" cy="612909"/>
          </a:xfrm>
        </p:grpSpPr>
        <p:sp>
          <p:nvSpPr>
            <p:cNvPr id="22" name="TextBox 21"/>
            <p:cNvSpPr txBox="1"/>
            <p:nvPr/>
          </p:nvSpPr>
          <p:spPr>
            <a:xfrm>
              <a:off x="4804223" y="670156"/>
              <a:ext cx="25835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선정 배경</a:t>
              </a:r>
              <a:endPara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5741668" y="1283065"/>
              <a:ext cx="708664" cy="0"/>
            </a:xfrm>
            <a:prstGeom prst="line">
              <a:avLst/>
            </a:prstGeom>
            <a:ln w="3810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2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668762" y="2132362"/>
            <a:ext cx="8854477" cy="3512482"/>
            <a:chOff x="1082569" y="2132362"/>
            <a:chExt cx="8854477" cy="3512482"/>
          </a:xfrm>
        </p:grpSpPr>
        <p:pic>
          <p:nvPicPr>
            <p:cNvPr id="3078" name="Picture 6" descr="관련 이미지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2569" y="2132362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648788" y="2132362"/>
              <a:ext cx="6288258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시각장애인 중 </a:t>
              </a:r>
              <a:r>
                <a:rPr lang="en-US" altLang="ko-KR" sz="4800" spc="-150" dirty="0" smtClean="0">
                  <a:solidFill>
                    <a:srgbClr val="C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71%</a:t>
              </a:r>
              <a:endPara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3200" spc="-150" dirty="0" smtClean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다른 사람의 도움</a:t>
              </a:r>
              <a:r>
                <a:rPr lang="ko-KR" altLang="en-US" sz="3200" spc="-150" dirty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</a:t>
              </a:r>
              <a:r>
                <a:rPr lang="ko-KR" altLang="en-US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필요함</a:t>
              </a:r>
              <a:r>
                <a:rPr lang="en-US" altLang="ko-KR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</a:p>
            <a:p>
              <a:pPr algn="ctr"/>
              <a:endParaRPr lang="en-US" altLang="ko-KR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4800" spc="-150" dirty="0">
                  <a:solidFill>
                    <a:srgbClr val="C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r>
                <a:rPr lang="en-US" altLang="ko-KR" sz="4800" spc="-150" dirty="0" smtClean="0">
                  <a:solidFill>
                    <a:srgbClr val="C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%</a:t>
              </a:r>
              <a:endParaRPr lang="en-US" altLang="ko-KR" sz="4800" spc="-15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버스 이용에 </a:t>
              </a:r>
              <a:r>
                <a:rPr lang="ko-KR" altLang="en-US" sz="3200" spc="-150" dirty="0" smtClean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만족</a:t>
              </a:r>
              <a:r>
                <a:rPr lang="ko-KR" altLang="en-US" sz="3200" spc="-150" dirty="0" smtClean="0">
                  <a:solidFill>
                    <a:schemeClr val="accent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스럽다</a:t>
              </a:r>
              <a:r>
                <a:rPr lang="en-US" altLang="ko-KR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endPara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076" name="Picture 4" descr="visually impaired symbol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13" y="2965854"/>
              <a:ext cx="2678989" cy="2678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76912" y="670156"/>
            <a:ext cx="4238177" cy="612909"/>
            <a:chOff x="4804223" y="670156"/>
            <a:chExt cx="2583554" cy="612909"/>
          </a:xfrm>
        </p:grpSpPr>
        <p:sp>
          <p:nvSpPr>
            <p:cNvPr id="11" name="TextBox 10"/>
            <p:cNvSpPr txBox="1"/>
            <p:nvPr/>
          </p:nvSpPr>
          <p:spPr>
            <a:xfrm>
              <a:off x="4804223" y="670156"/>
              <a:ext cx="25835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시각장애인의 버스이용</a:t>
              </a:r>
              <a:endPara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5741668" y="1283065"/>
              <a:ext cx="708664" cy="0"/>
            </a:xfrm>
            <a:prstGeom prst="line">
              <a:avLst/>
            </a:prstGeom>
            <a:ln w="3810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8576183" y="5922657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dirty="0" smtClean="0">
                <a:solidFill>
                  <a:schemeClr val="accent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dirty="0" smtClean="0">
                <a:solidFill>
                  <a:schemeClr val="accent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dirty="0" smtClean="0">
                <a:solidFill>
                  <a:schemeClr val="accent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한국시각장애인연합회</a:t>
            </a:r>
            <a:endParaRPr lang="ko-KR" altLang="en-US" dirty="0">
              <a:solidFill>
                <a:schemeClr val="accent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46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58401" y="1654726"/>
            <a:ext cx="11075199" cy="4400610"/>
            <a:chOff x="793823" y="1928320"/>
            <a:chExt cx="11075199" cy="4400610"/>
          </a:xfrm>
        </p:grpSpPr>
        <p:sp>
          <p:nvSpPr>
            <p:cNvPr id="10" name="TextBox 9"/>
            <p:cNvSpPr txBox="1"/>
            <p:nvPr/>
          </p:nvSpPr>
          <p:spPr>
            <a:xfrm>
              <a:off x="793823" y="1928320"/>
              <a:ext cx="4171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시각장애인 버스 이용 시 불편사항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>
            <a:xfrm>
              <a:off x="5113959" y="3940305"/>
              <a:ext cx="913260" cy="77674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37643" y="3636181"/>
              <a:ext cx="56313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buFont typeface="Wingdings" panose="05000000000000000000" pitchFamily="2" charset="2"/>
                <a:buChar char="ü"/>
              </a:pPr>
              <a:r>
                <a:rPr lang="ko-KR" altLang="en-US" sz="2800" b="1" dirty="0" smtClean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도착예정버스에 대한</a:t>
              </a:r>
              <a:r>
                <a:rPr lang="en-US" altLang="ko-KR" sz="2800" b="1" dirty="0" smtClean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800" b="1" dirty="0" smtClean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안내 </a:t>
              </a:r>
              <a:r>
                <a:rPr lang="ko-KR" altLang="en-US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도움</a:t>
              </a:r>
              <a:endParaRPr lang="en-US" altLang="ko-KR" sz="2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57200" indent="-457200" algn="just">
                <a:buFont typeface="Wingdings" panose="05000000000000000000" pitchFamily="2" charset="2"/>
                <a:buChar char="ü"/>
              </a:pPr>
              <a:endParaRPr lang="en-US" altLang="ko-KR" sz="2800" b="1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57200" indent="-457200" algn="just">
                <a:buFont typeface="Wingdings" panose="05000000000000000000" pitchFamily="2" charset="2"/>
                <a:buChar char="ü"/>
              </a:pPr>
              <a:r>
                <a:rPr lang="ko-KR" altLang="en-US" sz="2800" b="1" dirty="0" smtClean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탑승 안내</a:t>
              </a:r>
              <a:r>
                <a:rPr lang="ko-KR" altLang="en-US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도움이 필요</a:t>
              </a:r>
              <a:endPara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410" y="2328430"/>
              <a:ext cx="4048125" cy="40005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976912" y="670156"/>
            <a:ext cx="4238177" cy="612909"/>
            <a:chOff x="4804223" y="670156"/>
            <a:chExt cx="2583554" cy="612909"/>
          </a:xfrm>
        </p:grpSpPr>
        <p:sp>
          <p:nvSpPr>
            <p:cNvPr id="18" name="TextBox 17"/>
            <p:cNvSpPr txBox="1"/>
            <p:nvPr/>
          </p:nvSpPr>
          <p:spPr>
            <a:xfrm>
              <a:off x="4804223" y="670156"/>
              <a:ext cx="25835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시각장애인의 버스이용</a:t>
              </a:r>
              <a:endPara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5741668" y="1283065"/>
              <a:ext cx="708664" cy="0"/>
            </a:xfrm>
            <a:prstGeom prst="line">
              <a:avLst/>
            </a:prstGeom>
            <a:ln w="3810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03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10304" y="1752325"/>
            <a:ext cx="9371392" cy="3517907"/>
            <a:chOff x="2401486" y="1752325"/>
            <a:chExt cx="9371392" cy="3517907"/>
          </a:xfrm>
        </p:grpSpPr>
        <p:sp>
          <p:nvSpPr>
            <p:cNvPr id="14" name="직사각형 13"/>
            <p:cNvSpPr/>
            <p:nvPr/>
          </p:nvSpPr>
          <p:spPr>
            <a:xfrm>
              <a:off x="5758600" y="2571481"/>
              <a:ext cx="601427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 </a:t>
              </a:r>
              <a:r>
                <a:rPr lang="ko-KR" altLang="en-US" sz="28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접근성</a:t>
              </a:r>
              <a:r>
                <a:rPr lang="ko-KR" altLang="en-US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기능</a:t>
              </a:r>
              <a:endParaRPr lang="en-US" altLang="ko-KR" sz="2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 번 터치 </a:t>
              </a:r>
              <a:r>
                <a:rPr lang="en-US" altLang="ko-KR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		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글 읽기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두 번 터치 </a:t>
              </a:r>
              <a:r>
                <a:rPr lang="en-US" altLang="ko-KR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		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 손가락으로 스크롤 </a:t>
              </a:r>
              <a:r>
                <a:rPr lang="en-US" altLang="ko-KR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글 읽기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두 손가락으로 스크롤 </a:t>
              </a:r>
              <a:r>
                <a:rPr lang="en-US" altLang="ko-KR" sz="28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스크롤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401486" y="1752325"/>
              <a:ext cx="2698751" cy="3517907"/>
              <a:chOff x="1496918" y="1752325"/>
              <a:chExt cx="2698751" cy="3517907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6918" y="2571481"/>
                <a:ext cx="2698751" cy="2698751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0942" y="1752325"/>
                <a:ext cx="714982" cy="714982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/>
          <p:cNvGrpSpPr/>
          <p:nvPr/>
        </p:nvGrpSpPr>
        <p:grpSpPr>
          <a:xfrm>
            <a:off x="4129312" y="670156"/>
            <a:ext cx="3933377" cy="612909"/>
            <a:chOff x="4804223" y="670156"/>
            <a:chExt cx="2583554" cy="612909"/>
          </a:xfrm>
        </p:grpSpPr>
        <p:sp>
          <p:nvSpPr>
            <p:cNvPr id="13" name="TextBox 12"/>
            <p:cNvSpPr txBox="1"/>
            <p:nvPr/>
          </p:nvSpPr>
          <p:spPr>
            <a:xfrm>
              <a:off x="4804223" y="670156"/>
              <a:ext cx="25835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시각장애인과</a:t>
              </a:r>
              <a:r>
                <a:rPr lang="en-US" altLang="ko-KR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3200" spc="-150" dirty="0" err="1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스마트폰</a:t>
              </a:r>
              <a:endPara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5741668" y="1283065"/>
              <a:ext cx="708664" cy="0"/>
            </a:xfrm>
            <a:prstGeom prst="line">
              <a:avLst/>
            </a:prstGeom>
            <a:ln w="3810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0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37485" y="3136613"/>
            <a:ext cx="671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68764" y="3721388"/>
            <a:ext cx="2674137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5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04223" y="670156"/>
            <a:ext cx="2583554" cy="612909"/>
            <a:chOff x="4804223" y="670156"/>
            <a:chExt cx="2583554" cy="612909"/>
          </a:xfrm>
        </p:grpSpPr>
        <p:sp>
          <p:nvSpPr>
            <p:cNvPr id="8" name="TextBox 7"/>
            <p:cNvSpPr txBox="1"/>
            <p:nvPr/>
          </p:nvSpPr>
          <p:spPr>
            <a:xfrm>
              <a:off x="4804223" y="670156"/>
              <a:ext cx="25835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rgbClr val="4455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구성도</a:t>
              </a:r>
              <a:endPara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5741668" y="1283065"/>
              <a:ext cx="708664" cy="0"/>
            </a:xfrm>
            <a:prstGeom prst="line">
              <a:avLst/>
            </a:prstGeom>
            <a:ln w="3810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723766" y="1570694"/>
            <a:ext cx="10689335" cy="4785656"/>
            <a:chOff x="1180361" y="1986871"/>
            <a:chExt cx="10689335" cy="4785656"/>
          </a:xfrm>
        </p:grpSpPr>
        <p:grpSp>
          <p:nvGrpSpPr>
            <p:cNvPr id="43" name="그룹 42"/>
            <p:cNvGrpSpPr/>
            <p:nvPr/>
          </p:nvGrpSpPr>
          <p:grpSpPr>
            <a:xfrm>
              <a:off x="1180361" y="2417796"/>
              <a:ext cx="10689335" cy="4354731"/>
              <a:chOff x="1320519" y="1110327"/>
              <a:chExt cx="10987829" cy="3809228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2131915" y="1471357"/>
                <a:ext cx="8483023" cy="1963275"/>
                <a:chOff x="1924670" y="1867355"/>
                <a:chExt cx="8326851" cy="1963275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1924670" y="3247305"/>
                  <a:ext cx="1316421" cy="58332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b="1" dirty="0" smtClean="0">
                      <a:solidFill>
                        <a:schemeClr val="tx1"/>
                      </a:solidFill>
                    </a:rPr>
                    <a:t>탑승자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모서리가 둥근 직사각형 53"/>
                <p:cNvSpPr/>
                <p:nvPr/>
              </p:nvSpPr>
              <p:spPr>
                <a:xfrm>
                  <a:off x="8935100" y="3247306"/>
                  <a:ext cx="1316421" cy="58332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b="1" dirty="0" smtClean="0">
                      <a:solidFill>
                        <a:schemeClr val="tx1"/>
                      </a:solidFill>
                    </a:rPr>
                    <a:t>운전자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" name="직선 화살표 연결선 56"/>
                <p:cNvCxnSpPr>
                  <a:stCxn id="9222" idx="1"/>
                  <a:endCxn id="52" idx="0"/>
                </p:cNvCxnSpPr>
                <p:nvPr/>
              </p:nvCxnSpPr>
              <p:spPr>
                <a:xfrm flipH="1">
                  <a:off x="2582881" y="1867355"/>
                  <a:ext cx="3180429" cy="1379949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화살표 연결선 57"/>
                <p:cNvCxnSpPr>
                  <a:stCxn id="9222" idx="3"/>
                  <a:endCxn id="54" idx="0"/>
                </p:cNvCxnSpPr>
                <p:nvPr/>
              </p:nvCxnSpPr>
              <p:spPr>
                <a:xfrm>
                  <a:off x="6412881" y="1867355"/>
                  <a:ext cx="3180429" cy="1379951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/>
                <p:cNvCxnSpPr>
                  <a:stCxn id="9220" idx="1"/>
                  <a:endCxn id="52" idx="3"/>
                </p:cNvCxnSpPr>
                <p:nvPr/>
              </p:nvCxnSpPr>
              <p:spPr>
                <a:xfrm flipH="1">
                  <a:off x="3241091" y="3538966"/>
                  <a:ext cx="1580136" cy="1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/>
              <p:cNvSpPr txBox="1"/>
              <p:nvPr/>
            </p:nvSpPr>
            <p:spPr>
              <a:xfrm>
                <a:off x="4708407" y="3761899"/>
                <a:ext cx="6241590" cy="115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2000" b="1" dirty="0" smtClean="0"/>
                  <a:t>불변하는 값 저장</a:t>
                </a:r>
                <a:r>
                  <a:rPr lang="en-US" altLang="ko-KR" sz="2000" b="1" dirty="0"/>
                  <a:t/>
                </a:r>
                <a:br>
                  <a:rPr lang="en-US" altLang="ko-KR" sz="2000" b="1" dirty="0"/>
                </a:br>
                <a:r>
                  <a:rPr lang="en-US" altLang="ko-KR" sz="2000" dirty="0" smtClean="0"/>
                  <a:t>: </a:t>
                </a:r>
                <a:r>
                  <a:rPr lang="ko-KR" altLang="en-US" sz="2000" dirty="0" smtClean="0"/>
                  <a:t>탑승 요청한 노선 정보</a:t>
                </a:r>
                <a:r>
                  <a:rPr lang="en-US" altLang="ko-KR" sz="2000" dirty="0" smtClean="0"/>
                  <a:t>, </a:t>
                </a:r>
                <a:r>
                  <a:rPr lang="ko-KR" altLang="en-US" sz="2000" dirty="0" smtClean="0"/>
                  <a:t>회원정보 구분</a:t>
                </a:r>
                <a:r>
                  <a:rPr lang="en-US" altLang="ko-KR" sz="2000" dirty="0" smtClean="0"/>
                  <a:t>,</a:t>
                </a:r>
                <a:r>
                  <a:rPr lang="ko-KR" altLang="en-US" sz="2000" dirty="0"/>
                  <a:t> </a:t>
                </a:r>
                <a:r>
                  <a:rPr lang="ko-KR" altLang="en-US" sz="2000" dirty="0" smtClean="0"/>
                  <a:t>노선당 할당되는 정류소 순번</a:t>
                </a:r>
                <a:r>
                  <a:rPr lang="en-US" altLang="ko-KR" sz="2000" dirty="0" smtClean="0"/>
                  <a:t>, </a:t>
                </a:r>
                <a:r>
                  <a:rPr lang="ko-KR" altLang="en-US" sz="2000" dirty="0" smtClean="0"/>
                  <a:t>즐겨 </a:t>
                </a:r>
                <a:r>
                  <a:rPr lang="ko-KR" altLang="en-US" sz="2000" dirty="0" err="1" smtClean="0"/>
                  <a:t>찾기한</a:t>
                </a:r>
                <a:r>
                  <a:rPr lang="ko-KR" altLang="en-US" sz="2000" dirty="0" smtClean="0"/>
                  <a:t> 노선이나 정류장</a:t>
                </a:r>
                <a:r>
                  <a:rPr lang="en-US" altLang="ko-KR" sz="2000" dirty="0" smtClean="0"/>
                  <a:t>, </a:t>
                </a:r>
                <a:r>
                  <a:rPr lang="ko-KR" altLang="en-US" sz="2000" dirty="0" smtClean="0"/>
                  <a:t>운전자 차량번호</a:t>
                </a:r>
                <a:endParaRPr lang="en-US" altLang="ko-KR" sz="2000" dirty="0" smtClean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320519" y="1471357"/>
                <a:ext cx="3195347" cy="142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2000" dirty="0" smtClean="0"/>
                  <a:t>주변 정류소 목록 조회</a:t>
                </a:r>
                <a:endParaRPr lang="en-US" altLang="ko-KR" sz="2000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2000" dirty="0" smtClean="0"/>
                  <a:t>버스 도착 정보 항목</a:t>
                </a:r>
                <a:endParaRPr lang="en-US" altLang="ko-KR" sz="2000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2000" dirty="0" smtClean="0"/>
                  <a:t>버스 위치 정보 조회</a:t>
                </a:r>
                <a:endParaRPr lang="en-US" altLang="ko-KR" sz="2000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2000" dirty="0" smtClean="0"/>
                  <a:t>정류소 명</a:t>
                </a:r>
                <a:r>
                  <a:rPr lang="en-US" altLang="ko-KR" sz="2000" dirty="0" smtClean="0"/>
                  <a:t>/</a:t>
                </a:r>
                <a:r>
                  <a:rPr lang="ko-KR" altLang="en-US" sz="2000" dirty="0" smtClean="0"/>
                  <a:t>번호 조회</a:t>
                </a:r>
                <a:endParaRPr lang="en-US" altLang="ko-KR" sz="2000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2000" dirty="0" smtClean="0"/>
                  <a:t>버스 도착 정보 목록</a:t>
                </a:r>
                <a:endParaRPr lang="en-US" altLang="ko-KR" sz="2000" dirty="0" smtClean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838156" y="1110327"/>
                <a:ext cx="4470192" cy="115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20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2000" b="1" dirty="0"/>
                  <a:t>현재 정류소</a:t>
                </a:r>
                <a:r>
                  <a:rPr lang="en-US" altLang="ko-KR" sz="2000" b="1" dirty="0"/>
                  <a:t>, </a:t>
                </a:r>
                <a:r>
                  <a:rPr lang="ko-KR" altLang="en-US" sz="2000" b="1" dirty="0"/>
                  <a:t>다음 </a:t>
                </a:r>
                <a:r>
                  <a:rPr lang="ko-KR" altLang="en-US" sz="2000" b="1" dirty="0" smtClean="0"/>
                  <a:t>정류소</a:t>
                </a:r>
                <a:r>
                  <a:rPr lang="en-US" altLang="ko-KR" sz="2000" dirty="0"/>
                  <a:t/>
                </a:r>
                <a:br>
                  <a:rPr lang="en-US" altLang="ko-KR" sz="2000" dirty="0"/>
                </a:br>
                <a:r>
                  <a:rPr lang="ko-KR" altLang="en-US" sz="2000" dirty="0"/>
                  <a:t> </a:t>
                </a:r>
                <a:r>
                  <a:rPr lang="en-US" altLang="ko-KR" sz="2000" dirty="0"/>
                  <a:t>: SQLite</a:t>
                </a:r>
                <a:r>
                  <a:rPr lang="ko-KR" altLang="en-US" sz="2000" dirty="0"/>
                  <a:t>에 저장된 </a:t>
                </a:r>
                <a:r>
                  <a:rPr lang="ko-KR" altLang="en-US" sz="2000" dirty="0" smtClean="0"/>
                  <a:t>정류소 정보와</a:t>
                </a:r>
                <a:r>
                  <a:rPr lang="en-US" altLang="ko-KR" sz="2000" dirty="0" smtClean="0"/>
                  <a:t/>
                </a:r>
                <a:br>
                  <a:rPr lang="en-US" altLang="ko-KR" sz="2000" dirty="0" smtClean="0"/>
                </a:br>
                <a:r>
                  <a:rPr lang="en-US" altLang="ko-KR" sz="2000" dirty="0" smtClean="0"/>
                  <a:t> </a:t>
                </a:r>
                <a:r>
                  <a:rPr lang="ko-KR" altLang="en-US" sz="2000" dirty="0"/>
                  <a:t>도착 정보 항목 조회</a:t>
                </a:r>
                <a:r>
                  <a:rPr lang="en-US" altLang="ko-KR" sz="2000" dirty="0"/>
                  <a:t> API</a:t>
                </a:r>
                <a:r>
                  <a:rPr lang="ko-KR" altLang="en-US" sz="2000" dirty="0"/>
                  <a:t>를 </a:t>
                </a:r>
                <a:r>
                  <a:rPr lang="ko-KR" altLang="en-US" sz="2000" dirty="0" smtClean="0"/>
                  <a:t>이용</a:t>
                </a:r>
                <a:endParaRPr lang="en-US" altLang="ko-KR" sz="2000" dirty="0"/>
              </a:p>
            </p:txBody>
          </p:sp>
          <p:cxnSp>
            <p:nvCxnSpPr>
              <p:cNvPr id="51" name="직선 화살표 연결선 50"/>
              <p:cNvCxnSpPr>
                <a:stCxn id="9220" idx="3"/>
                <a:endCxn id="54" idx="1"/>
              </p:cNvCxnSpPr>
              <p:nvPr/>
            </p:nvCxnSpPr>
            <p:spPr>
              <a:xfrm>
                <a:off x="7656232" y="3142969"/>
                <a:ext cx="1617595" cy="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직사각형 12"/>
            <p:cNvSpPr/>
            <p:nvPr/>
          </p:nvSpPr>
          <p:spPr>
            <a:xfrm>
              <a:off x="1238828" y="2381856"/>
              <a:ext cx="42982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/>
                <a:t>XML</a:t>
              </a:r>
              <a:r>
                <a:rPr lang="ko-KR" altLang="en-US" sz="2000" b="1" dirty="0"/>
                <a:t>형태로 </a:t>
              </a:r>
              <a:r>
                <a:rPr lang="ko-KR" altLang="en-US" sz="2000" b="1" dirty="0" smtClean="0"/>
                <a:t>출력된 정보를</a:t>
              </a:r>
              <a:r>
                <a:rPr lang="en-US" altLang="ko-KR" sz="2000" b="1" dirty="0" smtClean="0"/>
                <a:t> Parsing</a:t>
              </a:r>
              <a:endParaRPr lang="ko-KR" altLang="en-US" sz="2000" b="1" dirty="0"/>
            </a:p>
          </p:txBody>
        </p:sp>
        <p:pic>
          <p:nvPicPr>
            <p:cNvPr id="9220" name="Picture 4" descr="android sqlite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431" y="4138592"/>
              <a:ext cx="2503528" cy="1205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 descr="버스 ico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111" y="2435877"/>
              <a:ext cx="643778" cy="789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5145010" y="1986871"/>
              <a:ext cx="21355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 smtClean="0"/>
                <a:t>경기 버스 </a:t>
              </a:r>
              <a:r>
                <a:rPr lang="en-US" altLang="ko-KR" sz="2400" b="1" dirty="0" smtClean="0"/>
                <a:t>API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307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5181</TotalTime>
  <Words>532</Words>
  <Application>Microsoft Office PowerPoint</Application>
  <PresentationFormat>와이드스크린</PresentationFormat>
  <Paragraphs>155</Paragraphs>
  <Slides>26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Wingdings</vt:lpstr>
      <vt:lpstr>나눔바른고딕</vt:lpstr>
      <vt:lpstr>나눔고딕 ExtraBold</vt:lpstr>
      <vt:lpstr>맑은 고딕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송재윤</cp:lastModifiedBy>
  <cp:revision>333</cp:revision>
  <dcterms:created xsi:type="dcterms:W3CDTF">2014-12-18T04:01:36Z</dcterms:created>
  <dcterms:modified xsi:type="dcterms:W3CDTF">2017-09-27T03:22:05Z</dcterms:modified>
</cp:coreProperties>
</file>